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6" r:id="rId117"/>
    <p:sldId id="375" r:id="rId118"/>
    <p:sldId id="377" r:id="rId119"/>
    <p:sldId id="379" r:id="rId120"/>
    <p:sldId id="378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1"/>
    <p:restoredTop sz="94472"/>
  </p:normalViewPr>
  <p:slideViewPr>
    <p:cSldViewPr snapToGrid="0" snapToObjects="1">
      <p:cViewPr varScale="1">
        <p:scale>
          <a:sx n="72" d="100"/>
          <a:sy n="72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93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3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78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9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5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46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85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3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31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1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248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23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29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396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90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07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91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4B470-D956-B64A-8D4E-B9E0CD1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82626"/>
            <a:ext cx="810577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0356-CBA3-514C-8763-183E3B08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12776"/>
            <a:ext cx="791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0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5EBCF-F11E-3D48-8021-D96435F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10" y="365961"/>
            <a:ext cx="5528580" cy="5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1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Deconstruct)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BB626-1CE8-A544-9530-0681AFF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66" y="527049"/>
            <a:ext cx="6933732" cy="52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5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Retornando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232C1-CA4E-404C-B635-A88A50E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92087"/>
            <a:ext cx="7887566" cy="41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8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E7775-656D-214A-8535-0656EF2F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Programación Orientada a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33A9-9D8C-F745-9F58-F394CD5C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Object-Oriented </a:t>
            </a:r>
            <a:r>
              <a:rPr lang="en-US" sz="2200" dirty="0" err="1">
                <a:solidFill>
                  <a:srgbClr val="000000"/>
                </a:solidFill>
              </a:rPr>
              <a:t>capacidades</a:t>
            </a:r>
            <a:r>
              <a:rPr lang="en-US" sz="2200" dirty="0">
                <a:solidFill>
                  <a:srgbClr val="000000"/>
                </a:solidFill>
              </a:rPr>
              <a:t> de C#</a:t>
            </a:r>
          </a:p>
          <a:p>
            <a:r>
              <a:rPr lang="en-US" sz="2200" dirty="0">
                <a:solidFill>
                  <a:srgbClr val="000000"/>
                </a:solidFill>
              </a:rPr>
              <a:t>La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r>
              <a:rPr lang="en-US" sz="2200" dirty="0">
                <a:solidFill>
                  <a:srgbClr val="000000"/>
                </a:solidFill>
              </a:rPr>
              <a:t> 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el principal </a:t>
            </a:r>
            <a:r>
              <a:rPr lang="en-US" sz="2200" dirty="0" err="1">
                <a:solidFill>
                  <a:srgbClr val="000000"/>
                </a:solidFill>
              </a:rPr>
              <a:t>Tipo</a:t>
            </a:r>
            <a:r>
              <a:rPr lang="en-US" sz="2200" dirty="0">
                <a:solidFill>
                  <a:srgbClr val="000000"/>
                </a:solidFill>
              </a:rPr>
              <a:t> del </a:t>
            </a:r>
            <a:r>
              <a:rPr lang="en-US" sz="2200" dirty="0" err="1">
                <a:solidFill>
                  <a:srgbClr val="000000"/>
                </a:solidFill>
              </a:rPr>
              <a:t>lenguaje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Aprendiendo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encapsular</a:t>
            </a:r>
            <a:r>
              <a:rPr lang="en-US" sz="2200" dirty="0">
                <a:solidFill>
                  <a:srgbClr val="000000"/>
                </a:solidFill>
              </a:rPr>
              <a:t> con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Métodos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Propiedades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Construyendo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partir</a:t>
            </a:r>
            <a:r>
              <a:rPr lang="en-US" sz="2200" dirty="0">
                <a:solidFill>
                  <a:srgbClr val="000000"/>
                </a:solidFill>
              </a:rPr>
              <a:t> de las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El </a:t>
            </a:r>
            <a:r>
              <a:rPr lang="en-US" sz="2200" dirty="0" err="1">
                <a:solidFill>
                  <a:srgbClr val="000000"/>
                </a:solidFill>
              </a:rPr>
              <a:t>concepto</a:t>
            </a:r>
            <a:r>
              <a:rPr lang="en-US" sz="2200" dirty="0">
                <a:solidFill>
                  <a:srgbClr val="000000"/>
                </a:solidFill>
              </a:rPr>
              <a:t> de static class y </a:t>
            </a:r>
            <a:r>
              <a:rPr lang="en-US" sz="2200" dirty="0" err="1">
                <a:solidFill>
                  <a:srgbClr val="000000"/>
                </a:solidFill>
              </a:rPr>
              <a:t>miembros</a:t>
            </a:r>
            <a:r>
              <a:rPr lang="en-US" sz="2200" dirty="0">
                <a:solidFill>
                  <a:srgbClr val="000000"/>
                </a:solidFill>
              </a:rPr>
              <a:t> static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Sintaxis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inicialización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campos</a:t>
            </a:r>
            <a:r>
              <a:rPr lang="en-US" sz="2200" dirty="0">
                <a:solidFill>
                  <a:srgbClr val="000000"/>
                </a:solidFill>
              </a:rPr>
              <a:t> read-only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parciales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50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Miembros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estáticos</a:t>
            </a:r>
            <a:r>
              <a:rPr lang="en-US" sz="2400" dirty="0">
                <a:solidFill>
                  <a:srgbClr val="FFFFFF"/>
                </a:solidFill>
              </a:rPr>
              <a:t>) 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BFCD-98D3-E94F-9E5B-125FF116E11F}"/>
              </a:ext>
            </a:extLst>
          </p:cNvPr>
          <p:cNvSpPr txBox="1"/>
          <p:nvPr/>
        </p:nvSpPr>
        <p:spPr>
          <a:xfrm>
            <a:off x="638174" y="3571588"/>
            <a:ext cx="324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 forma de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(</a:t>
            </a:r>
            <a:r>
              <a:rPr lang="en-US" dirty="0" err="1"/>
              <a:t>funciones</a:t>
            </a:r>
            <a:r>
              <a:rPr lang="en-US" dirty="0"/>
              <a:t>), para que </a:t>
            </a:r>
            <a:r>
              <a:rPr lang="en-US" dirty="0" err="1"/>
              <a:t>funcionen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“scope” de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3" y="466608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3" y="5040152"/>
            <a:ext cx="34480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69547-5699-F145-945E-2408A438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8" y="832682"/>
            <a:ext cx="7099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dividiendo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vencer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5" y="3481686"/>
            <a:ext cx="2506806" cy="378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5" y="3855819"/>
            <a:ext cx="2506806" cy="37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26A1A-45E1-B24F-8C94-9AB282DE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630851"/>
            <a:ext cx="7099300" cy="468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B2CA40-86D4-6A4A-B416-161E2CF09443}"/>
              </a:ext>
            </a:extLst>
          </p:cNvPr>
          <p:cNvSpPr txBox="1"/>
          <p:nvPr/>
        </p:nvSpPr>
        <p:spPr>
          <a:xfrm>
            <a:off x="638175" y="4400215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C89B1-60CF-EB4F-AE93-12DE1EC04E71}"/>
              </a:ext>
            </a:extLst>
          </p:cNvPr>
          <p:cNvSpPr txBox="1"/>
          <p:nvPr/>
        </p:nvSpPr>
        <p:spPr>
          <a:xfrm>
            <a:off x="638175" y="4774287"/>
            <a:ext cx="34480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0008-D9BC-BE41-8A35-F1ACA72FFA42}"/>
              </a:ext>
            </a:extLst>
          </p:cNvPr>
          <p:cNvSpPr txBox="1"/>
          <p:nvPr/>
        </p:nvSpPr>
        <p:spPr>
          <a:xfrm>
            <a:off x="638175" y="5603752"/>
            <a:ext cx="3816350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System.Console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0F2A6-F505-024A-BEE1-2CD5A1AFAAC8}"/>
              </a:ext>
            </a:extLst>
          </p:cNvPr>
          <p:cNvSpPr txBox="1"/>
          <p:nvPr/>
        </p:nvSpPr>
        <p:spPr>
          <a:xfrm>
            <a:off x="638175" y="5977824"/>
            <a:ext cx="381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WriteLine(string)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……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5EEBA0B-4E1F-3244-9930-4A75A18BF69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44981" y="4042855"/>
            <a:ext cx="741219" cy="95863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72C3E36-8D06-E041-829E-A2BDB4F4E05D}"/>
              </a:ext>
            </a:extLst>
          </p:cNvPr>
          <p:cNvCxnSpPr>
            <a:stCxn id="12" idx="3"/>
          </p:cNvCxnSpPr>
          <p:nvPr/>
        </p:nvCxnSpPr>
        <p:spPr>
          <a:xfrm>
            <a:off x="3144981" y="4042855"/>
            <a:ext cx="1136074" cy="209470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43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static: </a:t>
            </a:r>
            <a:r>
              <a:rPr lang="en-US" sz="2000" dirty="0" err="1">
                <a:solidFill>
                  <a:srgbClr val="FFFFFF"/>
                </a:solidFill>
              </a:rPr>
              <a:t>únicos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todo</a:t>
            </a:r>
            <a:r>
              <a:rPr lang="en-US" sz="2000" dirty="0">
                <a:solidFill>
                  <a:srgbClr val="FFFFFF"/>
                </a:solidFill>
              </a:rPr>
              <a:t> el </a:t>
            </a:r>
            <a:r>
              <a:rPr lang="en-US" sz="2000" dirty="0" err="1">
                <a:solidFill>
                  <a:srgbClr val="FFFFFF"/>
                </a:solidFill>
              </a:rPr>
              <a:t>programa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1DEED-4E5D-B24D-ADC5-E064CB44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60" y="52244"/>
            <a:ext cx="6057900" cy="346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43844-4F9C-D340-9761-5425EBE0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36" y="3519344"/>
            <a:ext cx="7531100" cy="1778000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A4BF27-C8AD-324B-9EEC-E0E4BE542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86" y="5070763"/>
            <a:ext cx="3962400" cy="1533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638175" y="405036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638175" y="4424432"/>
            <a:ext cx="34480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5855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instancia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no static 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821747" y="1969083"/>
            <a:ext cx="2840183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80CA2-FB5C-984A-B15D-73F612D7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3002"/>
            <a:ext cx="7048500" cy="23184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CF39C-4670-BB43-B8B6-9E60779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2431474"/>
            <a:ext cx="82931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8CDF6-4EBB-3C47-B294-D8776804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7" y="5868411"/>
            <a:ext cx="6350000" cy="1079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821747" y="2343155"/>
            <a:ext cx="284018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habilidad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double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Raiz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(double)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3C812560-9F54-F648-93EB-8A3CD0FF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41" y="4225940"/>
            <a:ext cx="3544166" cy="24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Estado y </a:t>
            </a:r>
            <a:r>
              <a:rPr lang="en-US" sz="2800" dirty="0" err="1">
                <a:solidFill>
                  <a:srgbClr val="FFFFFF"/>
                </a:solidFill>
              </a:rPr>
              <a:t>Comportamiento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4DC90D-8A50-0C4B-BA0F-38DD8E25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95" y="3332163"/>
            <a:ext cx="5029200" cy="3327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75270-F447-4C46-90C5-D707CE7C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0813"/>
            <a:ext cx="3759200" cy="20701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231BD-289F-E146-9162-B77BA4E4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795" y="124981"/>
            <a:ext cx="4914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7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4DD77-45AE-E144-AD34-A9AA89F4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04" y="185017"/>
            <a:ext cx="3962400" cy="3289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D373C-9139-B948-8697-4AFB020B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04" y="3441700"/>
            <a:ext cx="4991100" cy="3416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8AF51-E15A-BE46-A205-8D109D7B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025" y="343767"/>
            <a:ext cx="195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Constructor </a:t>
            </a:r>
            <a:r>
              <a:rPr lang="en-US" sz="2800" dirty="0" err="1">
                <a:solidFill>
                  <a:srgbClr val="FFFFFF"/>
                </a:solidFill>
              </a:rPr>
              <a:t>por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omisión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4DD77-45AE-E144-AD34-A9AA89F4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04" y="185017"/>
            <a:ext cx="3962400" cy="3289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D373C-9139-B948-8697-4AFB020B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04" y="3441700"/>
            <a:ext cx="4991100" cy="3416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8AF51-E15A-BE46-A205-8D109D7B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025" y="343767"/>
            <a:ext cx="195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1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Constructor </a:t>
            </a:r>
            <a:r>
              <a:rPr lang="en-US" sz="2800" dirty="0" err="1">
                <a:solidFill>
                  <a:srgbClr val="FFFFFF"/>
                </a:solidFill>
              </a:rPr>
              <a:t>codificado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el </a:t>
            </a:r>
            <a:r>
              <a:rPr lang="en-US" sz="2800" dirty="0" err="1">
                <a:solidFill>
                  <a:srgbClr val="FFFFFF"/>
                </a:solidFill>
              </a:rPr>
              <a:t>puntero</a:t>
            </a:r>
            <a:r>
              <a:rPr lang="en-US" sz="2800" dirty="0">
                <a:solidFill>
                  <a:srgbClr val="FFFFFF"/>
                </a:solidFill>
              </a:rPr>
              <a:t> “this”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5B2F7E-DC11-7E4A-A5C7-4AEA0C4E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06859"/>
            <a:ext cx="5473700" cy="385663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3FFD12-C9E7-934B-9EBA-4696922BE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5" y="3628736"/>
            <a:ext cx="5829300" cy="32292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8DA825-815E-3A4E-9B7E-155CCCDD7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621657"/>
            <a:ext cx="290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48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593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(overloading)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021208"/>
            <a:ext cx="3644900" cy="1473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7820C-EFE0-1245-8E6D-E30B1370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408315"/>
            <a:ext cx="5422900" cy="41275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DFD109-80BA-C74C-BDA0-DF4A9B4E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202058"/>
            <a:ext cx="5842000" cy="31115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9B6B5-4468-6E4A-A4B7-9B7CF167A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3891408"/>
            <a:ext cx="5232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06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02948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(overloading </a:t>
            </a:r>
            <a:r>
              <a:rPr lang="en-US" sz="2800" dirty="0" err="1">
                <a:solidFill>
                  <a:srgbClr val="FFFFFF"/>
                </a:solidFill>
              </a:rPr>
              <a:t>encadenando</a:t>
            </a:r>
            <a:r>
              <a:rPr lang="en-US" sz="2800" dirty="0">
                <a:solidFill>
                  <a:srgbClr val="FFFFFF"/>
                </a:solidFill>
              </a:rPr>
              <a:t> this)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3" y="1927226"/>
            <a:ext cx="3644900" cy="14732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AA3FF-69A4-784D-93FD-B5E10874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5" y="3400426"/>
            <a:ext cx="6197600" cy="29083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793486-2A4B-2043-9FDB-66DB3F85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68263"/>
            <a:ext cx="6197600" cy="326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/>
          <p:nvPr/>
        </p:nvCxnSpPr>
        <p:spPr>
          <a:xfrm>
            <a:off x="5449824" y="0"/>
            <a:ext cx="0" cy="333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332163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4B539E-DD21-5444-8AB3-AD10A1D1826A}"/>
              </a:ext>
            </a:extLst>
          </p:cNvPr>
          <p:cNvCxnSpPr>
            <a:cxnSpLocks/>
          </p:cNvCxnSpPr>
          <p:nvPr/>
        </p:nvCxnSpPr>
        <p:spPr>
          <a:xfrm>
            <a:off x="6583680" y="3332163"/>
            <a:ext cx="0" cy="352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249FD79-F9FB-8842-B81A-9D638609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020" y="3693351"/>
            <a:ext cx="5207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97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7" y="1260160"/>
            <a:ext cx="3611233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(overloading </a:t>
            </a:r>
            <a:r>
              <a:rPr lang="en-US" sz="2400" dirty="0" err="1">
                <a:solidFill>
                  <a:srgbClr val="FFFFFF"/>
                </a:solidFill>
              </a:rPr>
              <a:t>usando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argumentos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opcionales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3" y="1927226"/>
            <a:ext cx="3644900" cy="14732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793486-2A4B-2043-9FDB-66DB3F85C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68263"/>
            <a:ext cx="6197600" cy="326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/>
          <p:nvPr/>
        </p:nvCxnSpPr>
        <p:spPr>
          <a:xfrm>
            <a:off x="5449824" y="0"/>
            <a:ext cx="0" cy="333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332163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49D0EA-EE3E-584C-A8F9-16F047CE0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63" y="3424491"/>
            <a:ext cx="6616700" cy="326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62D25-4E8A-9E42-9C69-E718302A2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3779837"/>
            <a:ext cx="5207000" cy="2921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9ABDF7-4495-8447-989E-F54A6BF737E8}"/>
              </a:ext>
            </a:extLst>
          </p:cNvPr>
          <p:cNvCxnSpPr/>
          <p:nvPr/>
        </p:nvCxnSpPr>
        <p:spPr>
          <a:xfrm>
            <a:off x="6985000" y="3332163"/>
            <a:ext cx="0" cy="352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746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métodos</a:t>
            </a:r>
            <a:r>
              <a:rPr lang="en-US" sz="2800" dirty="0">
                <a:solidFill>
                  <a:srgbClr val="FFFFFF"/>
                </a:solidFill>
              </a:rPr>
              <a:t> lambda)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5" y="1624526"/>
            <a:ext cx="3644900" cy="147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3CFD1-153C-2243-8A7C-AAC18766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36" y="3716753"/>
            <a:ext cx="4399026" cy="3073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D03BF-919A-F64C-8A53-5004406F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95" y="3097726"/>
            <a:ext cx="6591300" cy="3568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>
            <a:cxnSpLocks/>
          </p:cNvCxnSpPr>
          <p:nvPr/>
        </p:nvCxnSpPr>
        <p:spPr>
          <a:xfrm>
            <a:off x="5449824" y="0"/>
            <a:ext cx="0" cy="360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600198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03868-0DA1-E34C-B6F2-408AFA008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62" y="-21556"/>
            <a:ext cx="6591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75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static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5DF60F-1B63-174B-9004-FDE0C12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" y="698882"/>
            <a:ext cx="6426200" cy="21844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57B9F-0624-824E-81A1-77A7F3D1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12" y="3600198"/>
            <a:ext cx="5384800" cy="31669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>
            <a:cxnSpLocks/>
          </p:cNvCxnSpPr>
          <p:nvPr/>
        </p:nvCxnSpPr>
        <p:spPr>
          <a:xfrm>
            <a:off x="5449824" y="0"/>
            <a:ext cx="0" cy="360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600198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32D942-57B4-5744-95F9-1F47A027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595" y="90869"/>
            <a:ext cx="6134100" cy="340042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7BEE2D-AD23-CC44-9C7D-9F3FF245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0" y="2803908"/>
            <a:ext cx="4648200" cy="220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101A4-B804-784A-8471-C7DD3DC3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0" y="4975484"/>
            <a:ext cx="5511800" cy="17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77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6" y="114302"/>
            <a:ext cx="3248024" cy="18941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static y </a:t>
            </a:r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instancia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34F24F-3B12-054B-BC35-B31A996D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78" y="668629"/>
            <a:ext cx="5524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3248024" cy="4594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Constructor static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EC83D-34E5-8144-ACE3-1A7CE67C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564159"/>
            <a:ext cx="4445000" cy="36957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4570DB-3E9E-BD46-A68F-8F03A551A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819" y="103653"/>
            <a:ext cx="6083300" cy="37719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D8A8200-B976-5144-85A7-6499E9DF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675529"/>
            <a:ext cx="5372100" cy="307881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7EA20-A3ED-9B40-9404-68F65C8F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81" y="621618"/>
            <a:ext cx="4356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61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3248024" cy="19363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Clases</a:t>
            </a:r>
            <a:r>
              <a:rPr lang="en-US" sz="2800" dirty="0">
                <a:solidFill>
                  <a:srgbClr val="FFFFFF"/>
                </a:solidFill>
              </a:rPr>
              <a:t> static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Clases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Utilidades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System.Console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System.Math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D75B80-F6A0-9C49-8FEE-F2EE6633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1" y="2740026"/>
            <a:ext cx="10172700" cy="3911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0ACBE-1612-BD47-B165-5EDEA52C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25" y="509963"/>
            <a:ext cx="3327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26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FE242-D87E-9346-8A20-8776E170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47" y="609226"/>
            <a:ext cx="7353300" cy="402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B0426-2152-DB4C-AE95-52005869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14" y="5441950"/>
            <a:ext cx="3238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427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42406-F58D-CD4A-AB03-82547EC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423209"/>
            <a:ext cx="7327900" cy="398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89102-BBFD-E648-9F77-2696EE276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14" y="5101291"/>
            <a:ext cx="3238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98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1D56E-CF32-DA4D-9297-0C9C67E73744}"/>
              </a:ext>
            </a:extLst>
          </p:cNvPr>
          <p:cNvSpPr/>
          <p:nvPr/>
        </p:nvSpPr>
        <p:spPr>
          <a:xfrm>
            <a:off x="4615703" y="268941"/>
            <a:ext cx="6715685" cy="4303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47495C-9A6B-F24E-B918-38696598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9" y="426570"/>
            <a:ext cx="5829300" cy="398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B124-402C-1945-A289-77E090AF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25" y="5140138"/>
            <a:ext cx="2527300" cy="156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A8151-72CC-0449-8931-B1F30211E853}"/>
              </a:ext>
            </a:extLst>
          </p:cNvPr>
          <p:cNvSpPr txBox="1"/>
          <p:nvPr/>
        </p:nvSpPr>
        <p:spPr>
          <a:xfrm>
            <a:off x="638175" y="4414370"/>
            <a:ext cx="3173506" cy="2031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Otro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Módulo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Public class </a:t>
            </a:r>
            <a:r>
              <a:rPr lang="en-US" dirty="0" err="1">
                <a:solidFill>
                  <a:srgbClr val="FF0000"/>
                </a:solidFill>
              </a:rPr>
              <a:t>OtraClase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{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55878E-EE3E-0040-A24D-7C3EC086637E}"/>
              </a:ext>
            </a:extLst>
          </p:cNvPr>
          <p:cNvCxnSpPr>
            <a:stCxn id="10" idx="3"/>
          </p:cNvCxnSpPr>
          <p:nvPr/>
        </p:nvCxnSpPr>
        <p:spPr>
          <a:xfrm flipV="1">
            <a:off x="3811681" y="555812"/>
            <a:ext cx="455519" cy="48742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C3D611-539F-034E-8207-C758B7FBCFAC}"/>
              </a:ext>
            </a:extLst>
          </p:cNvPr>
          <p:cNvCxnSpPr/>
          <p:nvPr/>
        </p:nvCxnSpPr>
        <p:spPr>
          <a:xfrm>
            <a:off x="4267200" y="555812"/>
            <a:ext cx="932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EDDA9F-2D64-6B4E-AA1D-F9232389B4DE}"/>
              </a:ext>
            </a:extLst>
          </p:cNvPr>
          <p:cNvSpPr/>
          <p:nvPr/>
        </p:nvSpPr>
        <p:spPr>
          <a:xfrm>
            <a:off x="5063939" y="2992922"/>
            <a:ext cx="5962649" cy="1421448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D0FFB9-725D-B145-AF72-5502074C8C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80897" y="4500673"/>
            <a:ext cx="1015662" cy="843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EE8645-50E1-684B-8D8F-3807F1CF0C53}"/>
              </a:ext>
            </a:extLst>
          </p:cNvPr>
          <p:cNvSpPr txBox="1"/>
          <p:nvPr/>
        </p:nvSpPr>
        <p:spPr>
          <a:xfrm>
            <a:off x="4688728" y="464520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9267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886</Words>
  <Application>Microsoft Macintosh PowerPoint</Application>
  <PresentationFormat>Widescreen</PresentationFormat>
  <Paragraphs>327</Paragraphs>
  <Slides>134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8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  <vt:lpstr>Tuples (Declarando con nombres)</vt:lpstr>
      <vt:lpstr>Tuples (Inferiendo los nombres)</vt:lpstr>
      <vt:lpstr>Tuples (El método Deconstruct)</vt:lpstr>
      <vt:lpstr>Tuples (Retornando varios valores)</vt:lpstr>
      <vt:lpstr>Programación Orientada a Objetos</vt:lpstr>
      <vt:lpstr>Clases (Miembros estáticos)   </vt:lpstr>
      <vt:lpstr>Clases  (dividiendo para vencer)  </vt:lpstr>
      <vt:lpstr>Clases  (miembros static: únicos para todo el programa)  </vt:lpstr>
      <vt:lpstr>Clases  (miembros de instancia - no static )     </vt:lpstr>
      <vt:lpstr>  Class  Estado y Comportamiento       </vt:lpstr>
      <vt:lpstr>  Class  Constructores      </vt:lpstr>
      <vt:lpstr>  Class  Constructor por omisión      </vt:lpstr>
      <vt:lpstr>  Class  Constructor codificado  el puntero “this”      </vt:lpstr>
      <vt:lpstr>Constructores (overloading)        </vt:lpstr>
      <vt:lpstr>Constructores (overloading encadenando this)        </vt:lpstr>
      <vt:lpstr> Constructores  (overloading usando argumentos opcionales)        </vt:lpstr>
      <vt:lpstr>Constructores (métodos lambda)        </vt:lpstr>
      <vt:lpstr>Miembros static         </vt:lpstr>
      <vt:lpstr>Miembros static y miembros de instancia</vt:lpstr>
      <vt:lpstr>Constructor static</vt:lpstr>
      <vt:lpstr>Clases static (Clases de Utilidades)  System.Console System.Math</vt:lpstr>
      <vt:lpstr>Encapsulación  modificadores de acceso de types  public internal</vt:lpstr>
      <vt:lpstr>Encapsulación  modificadores de acceso de types  public internal</vt:lpstr>
      <vt:lpstr>Encapsulación  modificadores de acceso de types  public internal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43</cp:revision>
  <dcterms:created xsi:type="dcterms:W3CDTF">2019-03-28T15:55:51Z</dcterms:created>
  <dcterms:modified xsi:type="dcterms:W3CDTF">2019-04-18T16:16:02Z</dcterms:modified>
</cp:coreProperties>
</file>